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4" r:id="rId6"/>
    <p:sldId id="266" r:id="rId7"/>
    <p:sldId id="267" r:id="rId8"/>
    <p:sldId id="268" r:id="rId9"/>
    <p:sldId id="257" r:id="rId10"/>
    <p:sldId id="258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908" y="68"/>
      </p:cViewPr>
      <p:guideLst>
        <p:guide orient="horz" pos="20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1D942-5B0E-49BE-8ED8-9AF7A1494948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6042A-337C-46D2-8D8B-434434D7AB4A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900946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Using the related talk column in dataset as the edges of the network, we created a network visualization.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HK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Then we try to use modularity analysis to identify clusters within the network.  Modularity is a measure of community structure within the network, which ranges from -1 to 1. A high modularity indicates the presence of clusters.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HK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Using the modularity clustering function in Gephi, we get a modularity score of 0.5 and 6 clusters for our network.</a:t>
            </a:r>
          </a:p>
          <a:p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042A-337C-46D2-8D8B-434434D7AB4A}" type="slidenum">
              <a:rPr lang="zh-HK" altLang="en-US" smtClean="0"/>
              <a:t>2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18242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Then we group the nodes by their corresponding modularity cluster to get this visualization.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HK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We show the talk title of the nodes with high degree. As a result we observe the common theme in each cluster.</a:t>
            </a:r>
          </a:p>
          <a:p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042A-337C-46D2-8D8B-434434D7AB4A}" type="slidenum">
              <a:rPr lang="zh-HK" altLang="en-US" smtClean="0"/>
              <a:t>3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28444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For example, the cyan cluster has a common theme of arts and design, as can be seen by the its popular talk titles listed here</a:t>
            </a:r>
          </a:p>
          <a:p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042A-337C-46D2-8D8B-434434D7AB4A}" type="slidenum">
              <a:rPr lang="zh-HK" altLang="en-US" smtClean="0"/>
              <a:t>4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342637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And the red cluster has a common theme of engineering and technology, as can be seen by the major talk titles.</a:t>
            </a:r>
          </a:p>
          <a:p>
            <a:endParaRPr lang="en-H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042A-337C-46D2-8D8B-434434D7AB4A}" type="slidenum">
              <a:rPr lang="zh-HK" altLang="en-US" smtClean="0"/>
              <a:t>5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107691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HK" dirty="0"/>
              <a:t>http://ceadserv1.nku.edu/longa//geomed/ppa/doc/LocalI/LocalI.htm</a:t>
            </a:r>
            <a:endParaRPr lang="zh-HK" altLang="en-US" dirty="0"/>
          </a:p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042A-337C-46D2-8D8B-434434D7AB4A}" type="slidenum">
              <a:rPr lang="zh-HK" altLang="en-US" smtClean="0"/>
              <a:t>8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313744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98BA4A-F2BF-4476-A4CC-E902A5D51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377BEE-1CA7-4DB9-8397-C31B618CE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HK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5BC472-CC10-45D1-BACE-0012913AD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FFC778-BC64-4873-BC78-D63D6C12D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7C4FB8-4176-4301-B587-2114E287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065482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BA61C6-9DD9-412E-853E-0256A8C42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F7D6956-BCE7-43F8-A07B-5A447DD4F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266F86C-8D42-4981-994F-4EE290758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3C4D25-C948-4665-BED9-32B92B026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F219B8-4B1D-44B7-A879-F4A317BE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407527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083F8DD-3813-40C8-84B1-CFA26CD56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838E733-3984-42AF-8CB7-59F1FCEDA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0A7E7B-9215-4D8F-A0BB-411098BE3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6A10D3-FF7C-497B-9F3C-15F5EF42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DBE460-DF1F-4C91-889F-B78B431D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2387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CC6F25-5FEC-4A3D-9C18-444312CE5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5EEAB4-47BC-4224-A7C0-2B602395C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09C97B-0D75-47AA-A02F-917B3C70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B4266A-EF59-4DC6-A45A-89DE03CFA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979A3C-69F1-4E3C-87AC-B5A3D87B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137455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0C014E-632F-4347-BA01-A0EBB8A4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C515F66-B7F6-4D15-AD12-F07237579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F22B05-EBEF-4BBD-A50C-D94CF80C1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A0447D-62AC-4A61-9F09-B710EEC89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9322CB-4AB9-4AB0-B163-5DBB7CD2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5036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00224B-395C-48DC-A39D-2468F80A3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B96519-3908-4F84-95F6-DCDBC2E3AA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DD316A-4EF7-4F0C-B090-62F19DB30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D9C002E-4C35-4853-B7A5-B1D6B168A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B1DB90-15B6-4A2B-AFD2-A9915533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BCD4DB-9C4D-4CBB-B061-77FC41066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500715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1860AF-3710-429C-88C3-CD597FD97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29EB931-DC4E-4D89-96BF-AA35766F1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A0F01B5-BC1B-4B6C-8023-09515C7D3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0DEC13B-092B-4E69-887F-D6011746DD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C6AF13B-1A1D-4DA9-BEA7-4D79D4B35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09C8CB5-9EC8-405C-9195-A17D49B3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2A58ABA-FB2B-4C4B-97D4-48747763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598E6F0-6584-4A20-8DBB-C9B2EA794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510088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A1198F-C6B1-480C-AC38-53196E92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55FD912-A758-4B74-9CE4-E61F34F3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8F22E41-90AE-4FCD-B4FC-B25F554C7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BCCAB4E-5FEB-4545-B242-4716DC752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21758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4D7FCEA-1439-4AA1-96F4-14955DDB4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C48FECE-649C-4235-A2CE-239572B1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E0BDB6D-DB4A-463F-9725-85470F4B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033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422D2-7850-4A7C-92F4-183686A15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3A3C770-27F4-4E87-9BCD-FDAF1D9EF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7605E74-090A-4D93-B3A6-7C9A4FA9E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169BB75-E521-4C37-9621-62ABE9DC0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F01D810-3E66-46BC-B83E-851F7AAB7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02A396-BB85-4A8B-AEE8-E2D45A78E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425290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6CC85D-B0D9-4A99-B0F8-6394DF947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CD9C5F9-1E7C-4A64-8ADB-A3770A8075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HK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46AFEEF-BF3A-412F-A2ED-E5C40B1A8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9330B98-0A8D-4ADC-BE8F-54013ABBD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148AE0-63B2-4D64-9023-6F0578A51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F3D7B5-79B2-42A4-AE80-0B51069B6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72885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0605B78-8599-4CBC-B45E-6DEF3F84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008C21-AFAC-4664-8CC3-369684120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0FEE76-A8B3-48A4-954A-7357B5CE6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7052C-7B88-416B-A61D-5AB0B31D52C0}" type="datetimeFigureOut">
              <a:rPr lang="zh-HK" altLang="en-US" smtClean="0"/>
              <a:t>23/11/2021</a:t>
            </a:fld>
            <a:endParaRPr lang="zh-HK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8F1D10-DDD5-4C97-98E0-590F6A5EB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95DEE6-EE8C-43BF-B7CB-A29812128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9E8CE-5090-41C2-AF00-CFB47A2702A5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39171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NUL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67A953-7831-4BB4-AF62-EDC0D3280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K" dirty="0"/>
              <a:t>Ted Analysis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EEC53CE-C06F-4C09-9BB8-E332950CD1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HK" dirty="0"/>
              <a:t>Network Spatial Analysis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522332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7E4C02-4B9A-4D5F-82D8-4B391EBC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Conclusion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A2310-BB56-401A-AEC4-925BD8B0F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The ted talks generally exhibits a weak positive correlation in the related lists.</a:t>
            </a:r>
          </a:p>
          <a:p>
            <a:r>
              <a:rPr lang="en-US" altLang="zh-HK" dirty="0"/>
              <a:t>From the High-High cluster, the local spatial relationship can be clearly observed.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144275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F3767-ADE8-423B-8195-C6772DB0F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Visualization</a:t>
            </a:r>
            <a:endParaRPr lang="en-H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72A21D6-3891-4968-AF24-7BD4257840B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164503" cy="4351338"/>
              </a:xfrm>
            </p:spPr>
            <p:txBody>
              <a:bodyPr/>
              <a:lstStyle/>
              <a:p>
                <a:r>
                  <a:rPr lang="en-US" dirty="0"/>
                  <a:t>‘</a:t>
                </a:r>
                <a:r>
                  <a:rPr lang="en-US" dirty="0" err="1"/>
                  <a:t>related_talks</a:t>
                </a:r>
                <a:r>
                  <a:rPr lang="en-US" dirty="0"/>
                  <a:t>’ </a:t>
                </a:r>
                <a:r>
                  <a:rPr lang="en-US" dirty="0">
                    <a:sym typeface="Wingdings" panose="05000000000000000000" pitchFamily="2" charset="2"/>
                  </a:rPr>
                  <a:t> edges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Identify clusters by network modularity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−1,1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Gephi’s modularity clustering method </a:t>
                </a:r>
                <a:r>
                  <a:rPr lang="en-US" dirty="0">
                    <a:sym typeface="Wingdings" panose="05000000000000000000" pitchFamily="2" charset="2"/>
                  </a:rPr>
                  <a:t> Q=0.5, 6 clusters</a:t>
                </a:r>
                <a:endParaRPr lang="en-US" dirty="0"/>
              </a:p>
              <a:p>
                <a:endParaRPr lang="en-HK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72A21D6-3891-4968-AF24-7BD4257840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164503" cy="4351338"/>
              </a:xfrm>
              <a:blipFill>
                <a:blip r:embed="rId5"/>
                <a:stretch>
                  <a:fillRect l="-983" t="-2661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A81CB240-600E-4E7A-B769-C6C4F0478E52}"/>
              </a:ext>
            </a:extLst>
          </p:cNvPr>
          <p:cNvGrpSpPr/>
          <p:nvPr/>
        </p:nvGrpSpPr>
        <p:grpSpPr>
          <a:xfrm>
            <a:off x="1234174" y="2747457"/>
            <a:ext cx="8670983" cy="2517561"/>
            <a:chOff x="1234175" y="2747458"/>
            <a:chExt cx="6244658" cy="181309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2747B72-42A0-486D-92FB-D7EA0237B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4801" b="72883"/>
            <a:stretch/>
          </p:blipFill>
          <p:spPr>
            <a:xfrm>
              <a:off x="1234175" y="2747458"/>
              <a:ext cx="5588000" cy="49211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B2E99DD-A437-4CBF-A0E7-62273BE97E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345" t="27206" r="1021"/>
            <a:stretch/>
          </p:blipFill>
          <p:spPr>
            <a:xfrm>
              <a:off x="1234175" y="3239569"/>
              <a:ext cx="6244658" cy="1320983"/>
            </a:xfrm>
            <a:prstGeom prst="rect">
              <a:avLst/>
            </a:prstGeom>
          </p:spPr>
        </p:pic>
      </p:grp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A3CD6C3-81B0-4868-B15C-53B8D8AB4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56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73"/>
    </mc:Choice>
    <mc:Fallback>
      <p:transition spd="slow" advTm="29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F3767-ADE8-423B-8195-C6772DB0F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Visualization</a:t>
            </a: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0ED2C-A17C-42BF-9138-622606AD2D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00" t="1296" r="8704" b="1296"/>
          <a:stretch/>
        </p:blipFill>
        <p:spPr>
          <a:xfrm>
            <a:off x="6095999" y="0"/>
            <a:ext cx="6075719" cy="685800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8D52F3A-4C1B-41F7-BA0B-8D4AFAAF8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799" cy="4351338"/>
          </a:xfrm>
        </p:spPr>
        <p:txBody>
          <a:bodyPr>
            <a:normAutofit/>
          </a:bodyPr>
          <a:lstStyle/>
          <a:p>
            <a:r>
              <a:rPr lang="en-US" dirty="0"/>
              <a:t>Nodes grouped by their modularity class</a:t>
            </a:r>
          </a:p>
          <a:p>
            <a:endParaRPr lang="en-US" dirty="0"/>
          </a:p>
          <a:p>
            <a:r>
              <a:rPr lang="en-US" dirty="0"/>
              <a:t>Talk title of nodes with high degree are shown 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Common theme within clusters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CEA63E91-64CD-403F-AE1C-155C19EBC1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22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47"/>
    </mc:Choice>
    <mc:Fallback xmlns="">
      <p:transition spd="slow" advTm="12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F3767-ADE8-423B-8195-C6772DB0F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Visualization</a:t>
            </a:r>
            <a:endParaRPr lang="en-HK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6BB548-16A3-4204-B066-4B1DAAC14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960474" cy="4351338"/>
          </a:xfrm>
        </p:spPr>
        <p:txBody>
          <a:bodyPr>
            <a:normAutofit/>
          </a:bodyPr>
          <a:lstStyle/>
          <a:p>
            <a:r>
              <a:rPr lang="en-US" dirty="0"/>
              <a:t>Cyan cluster’s common theme: arts and design</a:t>
            </a:r>
          </a:p>
          <a:p>
            <a:endParaRPr lang="en-US" dirty="0"/>
          </a:p>
          <a:p>
            <a:r>
              <a:rPr lang="en-US" dirty="0"/>
              <a:t>‘Simple designs to save a life’</a:t>
            </a:r>
          </a:p>
          <a:p>
            <a:r>
              <a:rPr lang="en-US" dirty="0"/>
              <a:t>‘Art with wire, sugar, chocolate and string’</a:t>
            </a:r>
          </a:p>
          <a:p>
            <a:r>
              <a:rPr lang="en-US" dirty="0"/>
              <a:t>‘The Sacred Art of the Ori’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4E136-965C-459D-B65C-65CF07190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877" y="552894"/>
            <a:ext cx="6326124" cy="62233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F0ED2C-A17C-42BF-9138-622606AD2D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" t="1296" r="8704" b="1296"/>
          <a:stretch/>
        </p:blipFill>
        <p:spPr>
          <a:xfrm>
            <a:off x="5798675" y="5717277"/>
            <a:ext cx="869308" cy="9812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B0E1575-D99B-4A0E-93BC-E6A90BC220CC}"/>
              </a:ext>
            </a:extLst>
          </p:cNvPr>
          <p:cNvSpPr/>
          <p:nvPr/>
        </p:nvSpPr>
        <p:spPr>
          <a:xfrm>
            <a:off x="6166972" y="6276543"/>
            <a:ext cx="501011" cy="4997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F2E86C-5671-40D9-98E2-06F8F31677E8}"/>
              </a:ext>
            </a:extLst>
          </p:cNvPr>
          <p:cNvCxnSpPr>
            <a:cxnSpLocks/>
          </p:cNvCxnSpPr>
          <p:nvPr/>
        </p:nvCxnSpPr>
        <p:spPr>
          <a:xfrm flipV="1">
            <a:off x="6653574" y="5901070"/>
            <a:ext cx="385179" cy="66398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D99F58D6-6ED1-4FCE-BDB6-1248DB86CF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4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48"/>
    </mc:Choice>
    <mc:Fallback xmlns="">
      <p:transition spd="slow" advTm="9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3182C54-F0DC-44A1-BC27-ACA7918EE9F2}"/>
              </a:ext>
            </a:extLst>
          </p:cNvPr>
          <p:cNvGrpSpPr/>
          <p:nvPr/>
        </p:nvGrpSpPr>
        <p:grpSpPr>
          <a:xfrm>
            <a:off x="5853577" y="1132893"/>
            <a:ext cx="6317156" cy="5415306"/>
            <a:chOff x="6646717" y="907564"/>
            <a:chExt cx="5717909" cy="490160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4EBFF0F-F6FA-45CC-9F03-7CA82E4D2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67983" y="907564"/>
              <a:ext cx="5696643" cy="4901609"/>
            </a:xfrm>
            <a:prstGeom prst="rect">
              <a:avLst/>
            </a:prstGeom>
          </p:spPr>
        </p:pic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ADDC4343-54F7-4B25-8748-5F00E6025E85}"/>
                </a:ext>
              </a:extLst>
            </p:cNvPr>
            <p:cNvSpPr txBox="1">
              <a:spLocks/>
            </p:cNvSpPr>
            <p:nvPr/>
          </p:nvSpPr>
          <p:spPr>
            <a:xfrm>
              <a:off x="6646717" y="4086357"/>
              <a:ext cx="1880593" cy="31552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Biomimicry’s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3F3767-ADE8-423B-8195-C6772DB0F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Visualization</a:t>
            </a:r>
            <a:endParaRPr lang="en-HK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6BB548-16A3-4204-B066-4B1DAAC14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960474" cy="4351338"/>
          </a:xfrm>
        </p:spPr>
        <p:txBody>
          <a:bodyPr>
            <a:normAutofit/>
          </a:bodyPr>
          <a:lstStyle/>
          <a:p>
            <a:r>
              <a:rPr lang="en-US" dirty="0"/>
              <a:t>Red cluster’s common theme: engineering and technology</a:t>
            </a:r>
          </a:p>
          <a:p>
            <a:endParaRPr lang="en-US" dirty="0"/>
          </a:p>
          <a:p>
            <a:r>
              <a:rPr lang="en-US" dirty="0"/>
              <a:t>‘Biomimicry’s lessons from nature’s engineers’</a:t>
            </a:r>
          </a:p>
          <a:p>
            <a:r>
              <a:rPr lang="en-US" dirty="0"/>
              <a:t>‘Robots will invade our lives’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0ED2C-A17C-42BF-9138-622606AD2D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" t="1296" r="8704" b="1296"/>
          <a:stretch/>
        </p:blipFill>
        <p:spPr>
          <a:xfrm>
            <a:off x="5798675" y="5717277"/>
            <a:ext cx="869308" cy="9812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B0E1575-D99B-4A0E-93BC-E6A90BC220CC}"/>
              </a:ext>
            </a:extLst>
          </p:cNvPr>
          <p:cNvSpPr/>
          <p:nvPr/>
        </p:nvSpPr>
        <p:spPr>
          <a:xfrm>
            <a:off x="6361201" y="6022077"/>
            <a:ext cx="385179" cy="4219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F2E86C-5671-40D9-98E2-06F8F31677E8}"/>
              </a:ext>
            </a:extLst>
          </p:cNvPr>
          <p:cNvCxnSpPr>
            <a:cxnSpLocks/>
          </p:cNvCxnSpPr>
          <p:nvPr/>
        </p:nvCxnSpPr>
        <p:spPr>
          <a:xfrm flipV="1">
            <a:off x="6790718" y="5858540"/>
            <a:ext cx="361394" cy="3493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8E506A1-FF17-407C-99C9-08AF8E573A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4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3"/>
    </mc:Choice>
    <mc:Fallback xmlns="">
      <p:transition spd="slow" advTm="7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3164D5-8EC0-4901-82A2-0577D545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Views Distribution</a:t>
            </a:r>
            <a:endParaRPr lang="zh-HK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E91686-203C-4583-8905-E412BE828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14" y="2912939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4888E34-3AC2-4434-8733-E2CECED9820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914" y="2912939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3783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403E92-6903-4086-8DC4-403D261EA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Correlation Analysis: Moran’s I</a:t>
            </a:r>
            <a:endParaRPr lang="zh-HK" altLang="en-US" dirty="0"/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2EE1CFEF-A84F-4421-B46E-FF6C3215FD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744634"/>
              </p:ext>
            </p:extLst>
          </p:nvPr>
        </p:nvGraphicFramePr>
        <p:xfrm>
          <a:off x="5849856" y="5760198"/>
          <a:ext cx="5999637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9879">
                  <a:extLst>
                    <a:ext uri="{9D8B030D-6E8A-4147-A177-3AD203B41FA5}">
                      <a16:colId xmlns:a16="http://schemas.microsoft.com/office/drawing/2014/main" val="1359629536"/>
                    </a:ext>
                  </a:extLst>
                </a:gridCol>
                <a:gridCol w="1999879">
                  <a:extLst>
                    <a:ext uri="{9D8B030D-6E8A-4147-A177-3AD203B41FA5}">
                      <a16:colId xmlns:a16="http://schemas.microsoft.com/office/drawing/2014/main" val="1731050324"/>
                    </a:ext>
                  </a:extLst>
                </a:gridCol>
                <a:gridCol w="1999879">
                  <a:extLst>
                    <a:ext uri="{9D8B030D-6E8A-4147-A177-3AD203B41FA5}">
                      <a16:colId xmlns:a16="http://schemas.microsoft.com/office/drawing/2014/main" val="99337906"/>
                    </a:ext>
                  </a:extLst>
                </a:gridCol>
              </a:tblGrid>
              <a:tr h="283671"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Expected value E(I)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Variance VAR(I)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Z score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037199"/>
                  </a:ext>
                </a:extLst>
              </a:tr>
              <a:tr h="2442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-3.9231e-03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8.6938e-05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20.1828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0346716"/>
                  </a:ext>
                </a:extLst>
              </a:tr>
            </a:tbl>
          </a:graphicData>
        </a:graphic>
      </p:graphicFrame>
      <p:pic>
        <p:nvPicPr>
          <p:cNvPr id="2053" name="Picture 5">
            <a:extLst>
              <a:ext uri="{FF2B5EF4-FFF2-40B4-BE49-F238E27FC236}">
                <a16:creationId xmlns:a16="http://schemas.microsoft.com/office/drawing/2014/main" id="{9C13C20C-9C55-4D85-9061-1141D4288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514" y="1743120"/>
            <a:ext cx="5534319" cy="401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F5FE571D-2382-4C7E-8FA2-DE27E8A1B18A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47789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dirty="0"/>
              <a:t>Converting the network into spatial adjacency matrix</a:t>
            </a:r>
          </a:p>
          <a:p>
            <a:pPr lvl="1"/>
            <a:r>
              <a:rPr lang="en-US" altLang="zh-HK" dirty="0" err="1"/>
              <a:t>W</a:t>
            </a:r>
            <a:r>
              <a:rPr lang="en-US" altLang="zh-HK" sz="1200" dirty="0" err="1"/>
              <a:t>ij</a:t>
            </a:r>
            <a:r>
              <a:rPr lang="en-US" altLang="zh-HK" sz="1200" dirty="0"/>
              <a:t> </a:t>
            </a:r>
            <a:r>
              <a:rPr lang="en-US" altLang="zh-HK" dirty="0"/>
              <a:t> = 1 </a:t>
            </a:r>
            <a:r>
              <a:rPr lang="en-US" altLang="zh-HK" sz="2800" dirty="0"/>
              <a:t>if connected by edge</a:t>
            </a:r>
            <a:endParaRPr lang="en-US" altLang="zh-HK" dirty="0"/>
          </a:p>
          <a:p>
            <a:r>
              <a:rPr lang="en-US" altLang="zh-HK" dirty="0"/>
              <a:t>The global metrics, Moran’s I shows a positive weak spatial correlation</a:t>
            </a:r>
          </a:p>
          <a:p>
            <a:r>
              <a:rPr lang="en-US" altLang="zh-HK" dirty="0"/>
              <a:t>Randomness hypothesis:</a:t>
            </a:r>
          </a:p>
          <a:p>
            <a:pPr lvl="1"/>
            <a:r>
              <a:rPr lang="en-US" altLang="zh-HK" dirty="0"/>
              <a:t>statistically significant</a:t>
            </a:r>
          </a:p>
        </p:txBody>
      </p:sp>
    </p:spTree>
    <p:extLst>
      <p:ext uri="{BB962C8B-B14F-4D97-AF65-F5344CB8AC3E}">
        <p14:creationId xmlns:p14="http://schemas.microsoft.com/office/powerpoint/2010/main" val="4131229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7E9052-64B9-49DB-9118-9BB92B3B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Clustering Analysis: LISA</a:t>
            </a:r>
            <a:endParaRPr lang="zh-HK" alt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28A448C3-5C1C-4193-995B-22D8C8C2D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419529"/>
              </p:ext>
            </p:extLst>
          </p:nvPr>
        </p:nvGraphicFramePr>
        <p:xfrm>
          <a:off x="4967141" y="1624700"/>
          <a:ext cx="6980807" cy="2321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695">
                  <a:extLst>
                    <a:ext uri="{9D8B030D-6E8A-4147-A177-3AD203B41FA5}">
                      <a16:colId xmlns:a16="http://schemas.microsoft.com/office/drawing/2014/main" val="1919150051"/>
                    </a:ext>
                  </a:extLst>
                </a:gridCol>
                <a:gridCol w="959528">
                  <a:extLst>
                    <a:ext uri="{9D8B030D-6E8A-4147-A177-3AD203B41FA5}">
                      <a16:colId xmlns:a16="http://schemas.microsoft.com/office/drawing/2014/main" val="2172280285"/>
                    </a:ext>
                  </a:extLst>
                </a:gridCol>
                <a:gridCol w="959528">
                  <a:extLst>
                    <a:ext uri="{9D8B030D-6E8A-4147-A177-3AD203B41FA5}">
                      <a16:colId xmlns:a16="http://schemas.microsoft.com/office/drawing/2014/main" val="1095216626"/>
                    </a:ext>
                  </a:extLst>
                </a:gridCol>
                <a:gridCol w="959528">
                  <a:extLst>
                    <a:ext uri="{9D8B030D-6E8A-4147-A177-3AD203B41FA5}">
                      <a16:colId xmlns:a16="http://schemas.microsoft.com/office/drawing/2014/main" val="2404363577"/>
                    </a:ext>
                  </a:extLst>
                </a:gridCol>
                <a:gridCol w="959528">
                  <a:extLst>
                    <a:ext uri="{9D8B030D-6E8A-4147-A177-3AD203B41FA5}">
                      <a16:colId xmlns:a16="http://schemas.microsoft.com/office/drawing/2014/main" val="3838814239"/>
                    </a:ext>
                  </a:extLst>
                </a:gridCol>
              </a:tblGrid>
              <a:tr h="162933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Title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LISA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E(Ii)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VAR(Ii)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Z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230446"/>
                  </a:ext>
                </a:extLst>
              </a:tr>
              <a:tr h="408494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Do schools kill creativity?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9.6962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-0.0004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0.9446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9.9771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0117499"/>
                  </a:ext>
                </a:extLst>
              </a:tr>
              <a:tr h="407332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Averting the climate crisis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-0.1395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-0.0004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0.9582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-0.1421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0550269"/>
                  </a:ext>
                </a:extLst>
              </a:tr>
              <a:tr h="285132"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solidFill>
                            <a:schemeClr val="tx1"/>
                          </a:solidFill>
                          <a:effectLst/>
                        </a:rPr>
                        <a:t>Simplicity sells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-0.0015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-0.0004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0.9582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-0.0011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2708351"/>
                  </a:ext>
                </a:extLst>
              </a:tr>
              <a:tr h="285132"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solidFill>
                            <a:schemeClr val="tx1"/>
                          </a:solidFill>
                          <a:effectLst/>
                        </a:rPr>
                        <a:t>Greening the ghetto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0.0001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-0.0004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0.9582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0.0005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491333"/>
                  </a:ext>
                </a:extLst>
              </a:tr>
              <a:tr h="407990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The best stats you've ever seen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0.3454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-0.0004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>
                          <a:solidFill>
                            <a:schemeClr val="tx1"/>
                          </a:solidFill>
                          <a:effectLst/>
                        </a:rPr>
                        <a:t>0.9576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HK" dirty="0">
                          <a:solidFill>
                            <a:schemeClr val="tx1"/>
                          </a:solidFill>
                          <a:effectLst/>
                        </a:rPr>
                        <a:t>0.3533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1743917"/>
                  </a:ext>
                </a:extLst>
              </a:tr>
            </a:tbl>
          </a:graphicData>
        </a:graphic>
      </p:graphicFrame>
      <p:pic>
        <p:nvPicPr>
          <p:cNvPr id="8" name="Picture 10">
            <a:extLst>
              <a:ext uri="{FF2B5EF4-FFF2-40B4-BE49-F238E27FC236}">
                <a16:creationId xmlns:a16="http://schemas.microsoft.com/office/drawing/2014/main" id="{FF9C7CAD-F328-4131-82A9-47C4EC57E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97" y="4141885"/>
            <a:ext cx="3462751" cy="251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B2D241D4-5728-49A5-AC93-2013F2D34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141" y="4267416"/>
            <a:ext cx="3518056" cy="238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8E7EDFD5-13CE-44EF-954E-5B12FF4FCEE2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396946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dirty="0"/>
              <a:t>By computing LISA, it provides the clustering effect among the ted talks</a:t>
            </a:r>
          </a:p>
          <a:p>
            <a:r>
              <a:rPr lang="en-US" altLang="zh-HK" dirty="0"/>
              <a:t>Using a 95 percent confidence level,</a:t>
            </a:r>
            <a:r>
              <a:rPr lang="zh-HK" altLang="en-US" dirty="0"/>
              <a:t> </a:t>
            </a:r>
            <a:r>
              <a:rPr lang="en-US" altLang="zh-HK" dirty="0"/>
              <a:t>red</a:t>
            </a:r>
            <a:r>
              <a:rPr lang="zh-HK" altLang="en-US" dirty="0"/>
              <a:t> </a:t>
            </a:r>
            <a:r>
              <a:rPr lang="en-US" altLang="zh-HK" dirty="0"/>
              <a:t>points</a:t>
            </a:r>
            <a:r>
              <a:rPr lang="zh-HK" altLang="en-US" dirty="0"/>
              <a:t> </a:t>
            </a:r>
            <a:r>
              <a:rPr lang="en-US" altLang="zh-HK" dirty="0"/>
              <a:t>are</a:t>
            </a:r>
            <a:r>
              <a:rPr lang="zh-HK" altLang="en-US" dirty="0"/>
              <a:t> </a:t>
            </a:r>
            <a:r>
              <a:rPr lang="en-US" altLang="zh-HK" dirty="0"/>
              <a:t>the</a:t>
            </a:r>
            <a:r>
              <a:rPr lang="zh-HK" altLang="en-US" dirty="0"/>
              <a:t> </a:t>
            </a:r>
            <a:r>
              <a:rPr lang="en-US" altLang="zh-HK" dirty="0"/>
              <a:t>ted</a:t>
            </a:r>
            <a:r>
              <a:rPr lang="zh-HK" altLang="en-US" dirty="0"/>
              <a:t> </a:t>
            </a:r>
            <a:r>
              <a:rPr lang="en-US" altLang="zh-HK" dirty="0"/>
              <a:t>talks</a:t>
            </a:r>
            <a:r>
              <a:rPr lang="zh-HK" altLang="en-US" dirty="0"/>
              <a:t> </a:t>
            </a:r>
            <a:r>
              <a:rPr lang="en-US" altLang="zh-HK" dirty="0"/>
              <a:t>with</a:t>
            </a:r>
            <a:r>
              <a:rPr lang="zh-HK" altLang="en-US" dirty="0"/>
              <a:t> </a:t>
            </a:r>
            <a:r>
              <a:rPr lang="en-US" altLang="zh-HK" dirty="0"/>
              <a:t>high LISA and blue points are the ted talks with low LISA.</a:t>
            </a:r>
          </a:p>
        </p:txBody>
      </p:sp>
    </p:spTree>
    <p:extLst>
      <p:ext uri="{BB962C8B-B14F-4D97-AF65-F5344CB8AC3E}">
        <p14:creationId xmlns:p14="http://schemas.microsoft.com/office/powerpoint/2010/main" val="3204706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3E29C9-B848-4A9D-8454-D2691B3F9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Ted Talks in the High-High Cluster</a:t>
            </a:r>
            <a:endParaRPr lang="zh-HK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AFFBBF2-BD4D-4FF8-856A-C433004C4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14" y="2336966"/>
            <a:ext cx="6406537" cy="304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表格 7">
            <a:extLst>
              <a:ext uri="{FF2B5EF4-FFF2-40B4-BE49-F238E27FC236}">
                <a16:creationId xmlns:a16="http://schemas.microsoft.com/office/drawing/2014/main" id="{AD5AEE66-9641-4B42-90F1-E3C4718427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07880"/>
              </p:ext>
            </p:extLst>
          </p:nvPr>
        </p:nvGraphicFramePr>
        <p:xfrm>
          <a:off x="6512351" y="6492875"/>
          <a:ext cx="599963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9879">
                  <a:extLst>
                    <a:ext uri="{9D8B030D-6E8A-4147-A177-3AD203B41FA5}">
                      <a16:colId xmlns:a16="http://schemas.microsoft.com/office/drawing/2014/main" val="1359629536"/>
                    </a:ext>
                  </a:extLst>
                </a:gridCol>
                <a:gridCol w="1999879">
                  <a:extLst>
                    <a:ext uri="{9D8B030D-6E8A-4147-A177-3AD203B41FA5}">
                      <a16:colId xmlns:a16="http://schemas.microsoft.com/office/drawing/2014/main" val="1731050324"/>
                    </a:ext>
                  </a:extLst>
                </a:gridCol>
                <a:gridCol w="1999879">
                  <a:extLst>
                    <a:ext uri="{9D8B030D-6E8A-4147-A177-3AD203B41FA5}">
                      <a16:colId xmlns:a16="http://schemas.microsoft.com/office/drawing/2014/main" val="99337906"/>
                    </a:ext>
                  </a:extLst>
                </a:gridCol>
              </a:tblGrid>
              <a:tr h="283671"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Red: High LISA Talk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Gray: Related Talks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Blue: Median</a:t>
                      </a:r>
                      <a:endParaRPr lang="zh-HK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037199"/>
                  </a:ext>
                </a:extLst>
              </a:tr>
            </a:tbl>
          </a:graphicData>
        </a:graphic>
      </p:graphicFrame>
      <p:pic>
        <p:nvPicPr>
          <p:cNvPr id="6146" name="Picture 2">
            <a:extLst>
              <a:ext uri="{FF2B5EF4-FFF2-40B4-BE49-F238E27FC236}">
                <a16:creationId xmlns:a16="http://schemas.microsoft.com/office/drawing/2014/main" id="{8C5D6BB9-3983-48F7-A754-0666B3D4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504" y="1225486"/>
            <a:ext cx="5467069" cy="531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9DF17D6-C321-40BC-98FC-AF5EA61CF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229779"/>
              </p:ext>
            </p:extLst>
          </p:nvPr>
        </p:nvGraphicFramePr>
        <p:xfrm>
          <a:off x="309263" y="5369775"/>
          <a:ext cx="599963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9637">
                  <a:extLst>
                    <a:ext uri="{9D8B030D-6E8A-4147-A177-3AD203B41FA5}">
                      <a16:colId xmlns:a16="http://schemas.microsoft.com/office/drawing/2014/main" val="1359629536"/>
                    </a:ext>
                  </a:extLst>
                </a:gridCol>
              </a:tblGrid>
              <a:tr h="250042">
                <a:tc>
                  <a:txBody>
                    <a:bodyPr/>
                    <a:lstStyle/>
                    <a:p>
                      <a:pPr algn="ctr"/>
                      <a:r>
                        <a:rPr lang="en-US" altLang="zh-HK" dirty="0">
                          <a:solidFill>
                            <a:schemeClr val="tx1"/>
                          </a:solidFill>
                        </a:rPr>
                        <a:t>LISA of Ted Talks in High-High Cluster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037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6861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699E8FD0D834E81614B5D92711E06" ma:contentTypeVersion="5" ma:contentTypeDescription="Create a new document." ma:contentTypeScope="" ma:versionID="7e162cb5c1d92ff49cb5f61410865497">
  <xsd:schema xmlns:xsd="http://www.w3.org/2001/XMLSchema" xmlns:xs="http://www.w3.org/2001/XMLSchema" xmlns:p="http://schemas.microsoft.com/office/2006/metadata/properties" xmlns:ns3="d8eee6bb-258f-4f45-98d3-846573f062db" xmlns:ns4="13548eea-f176-4abe-b8b6-1fa31ca053f5" targetNamespace="http://schemas.microsoft.com/office/2006/metadata/properties" ma:root="true" ma:fieldsID="7b326f7a4f42512a757a01a854757c9a" ns3:_="" ns4:_="">
    <xsd:import namespace="d8eee6bb-258f-4f45-98d3-846573f062db"/>
    <xsd:import namespace="13548eea-f176-4abe-b8b6-1fa31ca053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eee6bb-258f-4f45-98d3-846573f062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548eea-f176-4abe-b8b6-1fa31ca053f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28C83B-C2D3-4C2F-B37E-3613112E7B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7552C8-5466-4F27-8B81-E137734B4B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eee6bb-258f-4f45-98d3-846573f062db"/>
    <ds:schemaRef ds:uri="13548eea-f176-4abe-b8b6-1fa31ca053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2253D9-148E-47A8-ABC7-B422F3F5144E}">
  <ds:schemaRefs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13548eea-f176-4abe-b8b6-1fa31ca053f5"/>
    <ds:schemaRef ds:uri="d8eee6bb-258f-4f45-98d3-846573f062db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530</Words>
  <Application>Microsoft Office PowerPoint</Application>
  <PresentationFormat>Widescreen</PresentationFormat>
  <Paragraphs>99</Paragraphs>
  <Slides>10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佈景主題</vt:lpstr>
      <vt:lpstr>Ted Analysis</vt:lpstr>
      <vt:lpstr>Network Visualization</vt:lpstr>
      <vt:lpstr>Network Visualization</vt:lpstr>
      <vt:lpstr>Network Visualization</vt:lpstr>
      <vt:lpstr>Network Visualization</vt:lpstr>
      <vt:lpstr>Views Distribution</vt:lpstr>
      <vt:lpstr>Correlation Analysis: Moran’s I</vt:lpstr>
      <vt:lpstr>Clustering Analysis: LISA</vt:lpstr>
      <vt:lpstr>Ted Talks in the High-High Cluster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Ted Analysis</dc:title>
  <dc:creator>LEE, Yat Shun [Alumni]</dc:creator>
  <cp:lastModifiedBy>CHEUNG Tsun Ho Aaron</cp:lastModifiedBy>
  <cp:revision>11</cp:revision>
  <dcterms:created xsi:type="dcterms:W3CDTF">2021-11-20T13:01:03Z</dcterms:created>
  <dcterms:modified xsi:type="dcterms:W3CDTF">2021-11-23T09:37:11Z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0x01010066E699E8FD0D834E81614B5D92711E06</vt:lpwstr>
  </property>
</Properties>
</file>

<file path=docProps/thumbnail.jpeg>
</file>